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libri" panose="020F0502020204030204" pitchFamily="34" charset="0"/>
      <p:regular r:id="rId11"/>
      <p:bold r:id="rId12"/>
      <p:italic r:id="rId13"/>
      <p:boldItalic r:id="rId14"/>
    </p:embeddedFont>
    <p:embeddedFont>
      <p:font typeface="Muli" panose="020B0604020202020204" charset="0"/>
      <p:regular r:id="rId15"/>
    </p:embeddedFont>
    <p:embeddedFont>
      <p:font typeface="Muli Bold" panose="020B0604020202020204" charset="0"/>
      <p:regular r:id="rId16"/>
    </p:embeddedFont>
    <p:embeddedFont>
      <p:font typeface="Muli Extra-Light" panose="020B0604020202020204" charset="0"/>
      <p:regular r:id="rId17"/>
    </p:embeddedFont>
    <p:embeddedFont>
      <p:font typeface="Muli Light"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2" d="100"/>
          <a:sy n="72" d="100"/>
        </p:scale>
        <p:origin x="654"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3571618" y="4124004"/>
            <a:ext cx="11144763" cy="1457325"/>
          </a:xfrm>
          <a:prstGeom prst="rect">
            <a:avLst/>
          </a:prstGeom>
        </p:spPr>
        <p:txBody>
          <a:bodyPr lIns="0" tIns="0" rIns="0" bIns="0" rtlCol="0" anchor="t">
            <a:spAutoFit/>
          </a:bodyPr>
          <a:lstStyle/>
          <a:p>
            <a:pPr algn="ctr">
              <a:lnSpc>
                <a:spcPts val="11400"/>
              </a:lnSpc>
            </a:pPr>
            <a:r>
              <a:rPr lang="en-US" sz="9500">
                <a:solidFill>
                  <a:srgbClr val="9179FA"/>
                </a:solidFill>
                <a:latin typeface="Muli"/>
              </a:rPr>
              <a:t>Hàm Tạo Sao Chép</a:t>
            </a:r>
          </a:p>
        </p:txBody>
      </p:sp>
      <p:sp>
        <p:nvSpPr>
          <p:cNvPr id="3" name="TextBox 3"/>
          <p:cNvSpPr txBox="1"/>
          <p:nvPr/>
        </p:nvSpPr>
        <p:spPr>
          <a:xfrm>
            <a:off x="3718671" y="971550"/>
            <a:ext cx="10850658" cy="1135381"/>
          </a:xfrm>
          <a:prstGeom prst="rect">
            <a:avLst/>
          </a:prstGeom>
        </p:spPr>
        <p:txBody>
          <a:bodyPr lIns="0" tIns="0" rIns="0" bIns="0" rtlCol="0" anchor="t">
            <a:spAutoFit/>
          </a:bodyPr>
          <a:lstStyle/>
          <a:p>
            <a:pPr algn="ctr">
              <a:lnSpc>
                <a:spcPts val="4619"/>
              </a:lnSpc>
            </a:pPr>
            <a:r>
              <a:rPr lang="en-US" sz="3299" spc="230">
                <a:solidFill>
                  <a:srgbClr val="9179FA"/>
                </a:solidFill>
                <a:latin typeface="Muli Bold"/>
              </a:rPr>
              <a:t>THẢO LUẬN</a:t>
            </a:r>
          </a:p>
          <a:p>
            <a:pPr algn="ctr">
              <a:lnSpc>
                <a:spcPts val="4619"/>
              </a:lnSpc>
            </a:pPr>
            <a:r>
              <a:rPr lang="en-US" sz="3299" spc="230">
                <a:solidFill>
                  <a:srgbClr val="9179FA"/>
                </a:solidFill>
                <a:latin typeface="Muli Bold"/>
              </a:rPr>
              <a:t> LẬP TRÌNH HƯỚNG ĐỐI TƯỢNG</a:t>
            </a:r>
          </a:p>
        </p:txBody>
      </p:sp>
      <p:sp>
        <p:nvSpPr>
          <p:cNvPr id="4" name="TextBox 4"/>
          <p:cNvSpPr txBox="1"/>
          <p:nvPr/>
        </p:nvSpPr>
        <p:spPr>
          <a:xfrm>
            <a:off x="3718671" y="8644889"/>
            <a:ext cx="10850658" cy="613411"/>
          </a:xfrm>
          <a:prstGeom prst="rect">
            <a:avLst/>
          </a:prstGeom>
        </p:spPr>
        <p:txBody>
          <a:bodyPr lIns="0" tIns="0" rIns="0" bIns="0" rtlCol="0" anchor="t">
            <a:spAutoFit/>
          </a:bodyPr>
          <a:lstStyle/>
          <a:p>
            <a:pPr algn="ctr">
              <a:lnSpc>
                <a:spcPts val="5039"/>
              </a:lnSpc>
            </a:pPr>
            <a:r>
              <a:rPr lang="en-US" sz="3599" spc="35">
                <a:solidFill>
                  <a:srgbClr val="FFFFFF"/>
                </a:solidFill>
                <a:latin typeface="Muli Extra-Light"/>
              </a:rPr>
              <a:t>Nhóm 4</a:t>
            </a:r>
          </a:p>
        </p:txBody>
      </p:sp>
      <p:sp>
        <p:nvSpPr>
          <p:cNvPr id="5" name="Freeform 5"/>
          <p:cNvSpPr/>
          <p:nvPr/>
        </p:nvSpPr>
        <p:spPr>
          <a:xfrm>
            <a:off x="-2718920" y="-496095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5920" y="-4827600"/>
            <a:ext cx="13506576" cy="16009950"/>
          </a:xfrm>
          <a:custGeom>
            <a:avLst/>
            <a:gdLst/>
            <a:ahLst/>
            <a:cxnLst/>
            <a:rect l="l" t="t" r="r" b="b"/>
            <a:pathLst>
              <a:path w="13506576" h="16009950">
                <a:moveTo>
                  <a:pt x="0" y="0"/>
                </a:moveTo>
                <a:lnTo>
                  <a:pt x="13506576" y="0"/>
                </a:lnTo>
                <a:lnTo>
                  <a:pt x="13506576" y="16009950"/>
                </a:lnTo>
                <a:lnTo>
                  <a:pt x="0" y="16009950"/>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470460"/>
            <a:ext cx="16230600" cy="2336926"/>
            <a:chOff x="0" y="0"/>
            <a:chExt cx="21640800" cy="3115902"/>
          </a:xfrm>
        </p:grpSpPr>
        <p:sp>
          <p:nvSpPr>
            <p:cNvPr id="4" name="TextBox 4"/>
            <p:cNvSpPr txBox="1"/>
            <p:nvPr/>
          </p:nvSpPr>
          <p:spPr>
            <a:xfrm>
              <a:off x="0" y="8255"/>
              <a:ext cx="21640800" cy="1704975"/>
            </a:xfrm>
            <a:prstGeom prst="rect">
              <a:avLst/>
            </a:prstGeom>
          </p:spPr>
          <p:txBody>
            <a:bodyPr lIns="0" tIns="0" rIns="0" bIns="0" rtlCol="0" anchor="t">
              <a:spAutoFit/>
            </a:bodyPr>
            <a:lstStyle/>
            <a:p>
              <a:pPr algn="ctr">
                <a:lnSpc>
                  <a:spcPts val="10199"/>
                </a:lnSpc>
              </a:pPr>
              <a:r>
                <a:rPr lang="en-US" sz="8499">
                  <a:solidFill>
                    <a:srgbClr val="9179FA"/>
                  </a:solidFill>
                  <a:latin typeface="Muli Bold"/>
                </a:rPr>
                <a:t>Hàm tạo sao chép</a:t>
              </a:r>
            </a:p>
          </p:txBody>
        </p:sp>
        <p:sp>
          <p:nvSpPr>
            <p:cNvPr id="5" name="TextBox 5"/>
            <p:cNvSpPr txBox="1"/>
            <p:nvPr/>
          </p:nvSpPr>
          <p:spPr>
            <a:xfrm>
              <a:off x="0" y="2370412"/>
              <a:ext cx="21640800" cy="749300"/>
            </a:xfrm>
            <a:prstGeom prst="rect">
              <a:avLst/>
            </a:prstGeom>
          </p:spPr>
          <p:txBody>
            <a:bodyPr lIns="0" tIns="0" rIns="0" bIns="0" rtlCol="0" anchor="t">
              <a:spAutoFit/>
            </a:bodyPr>
            <a:lstStyle/>
            <a:p>
              <a:pPr algn="ctr">
                <a:lnSpc>
                  <a:spcPts val="4439"/>
                </a:lnSpc>
              </a:pPr>
              <a:r>
                <a:rPr lang="en-US" sz="3699">
                  <a:solidFill>
                    <a:srgbClr val="000000"/>
                  </a:solidFill>
                  <a:latin typeface="Muli"/>
                </a:rPr>
                <a:t>HIỂU CÁCH HOẠT ĐỘNG CỦA HÀM TẠO SAO CHÉP</a:t>
              </a:r>
            </a:p>
          </p:txBody>
        </p:sp>
      </p:grpSp>
      <p:sp>
        <p:nvSpPr>
          <p:cNvPr id="6" name="TextBox 6"/>
          <p:cNvSpPr txBox="1"/>
          <p:nvPr/>
        </p:nvSpPr>
        <p:spPr>
          <a:xfrm>
            <a:off x="9914747" y="5223301"/>
            <a:ext cx="5848613" cy="554355"/>
          </a:xfrm>
          <a:prstGeom prst="rect">
            <a:avLst/>
          </a:prstGeom>
        </p:spPr>
        <p:txBody>
          <a:bodyPr lIns="0" tIns="0" rIns="0" bIns="0" rtlCol="0" anchor="t">
            <a:spAutoFit/>
          </a:bodyPr>
          <a:lstStyle/>
          <a:p>
            <a:pPr algn="ctr">
              <a:lnSpc>
                <a:spcPts val="4620"/>
              </a:lnSpc>
            </a:pPr>
            <a:r>
              <a:rPr lang="en-US" sz="3300">
                <a:solidFill>
                  <a:srgbClr val="000000"/>
                </a:solidFill>
                <a:latin typeface="Muli"/>
              </a:rPr>
              <a:t>Ý nghĩa của hàm tạo sao chép</a:t>
            </a:r>
          </a:p>
        </p:txBody>
      </p:sp>
      <p:sp>
        <p:nvSpPr>
          <p:cNvPr id="7" name="TextBox 7"/>
          <p:cNvSpPr txBox="1"/>
          <p:nvPr/>
        </p:nvSpPr>
        <p:spPr>
          <a:xfrm>
            <a:off x="9697449" y="6425356"/>
            <a:ext cx="552898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a:rPr>
              <a:t>Ví dụ về hàm tạo sao chép</a:t>
            </a:r>
          </a:p>
        </p:txBody>
      </p:sp>
      <p:sp>
        <p:nvSpPr>
          <p:cNvPr id="8" name="TextBox 8"/>
          <p:cNvSpPr txBox="1"/>
          <p:nvPr/>
        </p:nvSpPr>
        <p:spPr>
          <a:xfrm>
            <a:off x="2614086" y="5198036"/>
            <a:ext cx="5631316" cy="554355"/>
          </a:xfrm>
          <a:prstGeom prst="rect">
            <a:avLst/>
          </a:prstGeom>
        </p:spPr>
        <p:txBody>
          <a:bodyPr lIns="0" tIns="0" rIns="0" bIns="0" rtlCol="0" anchor="t">
            <a:spAutoFit/>
          </a:bodyPr>
          <a:lstStyle/>
          <a:p>
            <a:pPr algn="ctr">
              <a:lnSpc>
                <a:spcPts val="4620"/>
              </a:lnSpc>
            </a:pPr>
            <a:r>
              <a:rPr lang="en-US" sz="3300">
                <a:solidFill>
                  <a:srgbClr val="000000"/>
                </a:solidFill>
                <a:latin typeface="Muli"/>
              </a:rPr>
              <a:t>Khái niệm hàm tạo sao chép</a:t>
            </a:r>
          </a:p>
        </p:txBody>
      </p:sp>
      <p:sp>
        <p:nvSpPr>
          <p:cNvPr id="9" name="TextBox 9"/>
          <p:cNvSpPr txBox="1"/>
          <p:nvPr/>
        </p:nvSpPr>
        <p:spPr>
          <a:xfrm>
            <a:off x="2614086" y="6425356"/>
            <a:ext cx="6483655" cy="554355"/>
          </a:xfrm>
          <a:prstGeom prst="rect">
            <a:avLst/>
          </a:prstGeom>
        </p:spPr>
        <p:txBody>
          <a:bodyPr lIns="0" tIns="0" rIns="0" bIns="0" rtlCol="0" anchor="t">
            <a:spAutoFit/>
          </a:bodyPr>
          <a:lstStyle/>
          <a:p>
            <a:pPr algn="ctr">
              <a:lnSpc>
                <a:spcPts val="4620"/>
              </a:lnSpc>
            </a:pPr>
            <a:r>
              <a:rPr lang="en-US" sz="3300">
                <a:solidFill>
                  <a:srgbClr val="000000"/>
                </a:solidFill>
                <a:latin typeface="Muli"/>
              </a:rPr>
              <a:t>Cách xây dựng hàm tạo sao chép</a:t>
            </a:r>
          </a:p>
        </p:txBody>
      </p:sp>
      <p:sp>
        <p:nvSpPr>
          <p:cNvPr id="10" name="AutoShape 10"/>
          <p:cNvSpPr/>
          <p:nvPr/>
        </p:nvSpPr>
        <p:spPr>
          <a:xfrm>
            <a:off x="2741937" y="6031156"/>
            <a:ext cx="5631316" cy="0"/>
          </a:xfrm>
          <a:prstGeom prst="line">
            <a:avLst/>
          </a:prstGeom>
          <a:ln w="142875" cap="rnd">
            <a:solidFill>
              <a:srgbClr val="9179FA"/>
            </a:solidFill>
            <a:prstDash val="solid"/>
            <a:headEnd type="none" w="sm" len="sm"/>
            <a:tailEnd type="none" w="sm" len="sm"/>
          </a:ln>
        </p:spPr>
      </p:sp>
      <p:sp>
        <p:nvSpPr>
          <p:cNvPr id="11" name="AutoShape 11"/>
          <p:cNvSpPr/>
          <p:nvPr/>
        </p:nvSpPr>
        <p:spPr>
          <a:xfrm>
            <a:off x="2741937" y="7237560"/>
            <a:ext cx="5631316" cy="0"/>
          </a:xfrm>
          <a:prstGeom prst="line">
            <a:avLst/>
          </a:prstGeom>
          <a:ln w="142875" cap="rnd">
            <a:solidFill>
              <a:srgbClr val="9179FA"/>
            </a:solidFill>
            <a:prstDash val="solid"/>
            <a:headEnd type="none" w="sm" len="sm"/>
            <a:tailEnd type="none" w="sm" len="sm"/>
          </a:ln>
        </p:spPr>
      </p:sp>
      <p:sp>
        <p:nvSpPr>
          <p:cNvPr id="12" name="AutoShape 12"/>
          <p:cNvSpPr/>
          <p:nvPr/>
        </p:nvSpPr>
        <p:spPr>
          <a:xfrm>
            <a:off x="9914747" y="6015781"/>
            <a:ext cx="5631316" cy="0"/>
          </a:xfrm>
          <a:prstGeom prst="line">
            <a:avLst/>
          </a:prstGeom>
          <a:ln w="142875" cap="rnd">
            <a:solidFill>
              <a:srgbClr val="9179FA"/>
            </a:solidFill>
            <a:prstDash val="solid"/>
            <a:headEnd type="none" w="sm" len="sm"/>
            <a:tailEnd type="none" w="sm" len="sm"/>
          </a:ln>
        </p:spPr>
      </p:sp>
      <p:sp>
        <p:nvSpPr>
          <p:cNvPr id="13" name="AutoShape 13"/>
          <p:cNvSpPr/>
          <p:nvPr/>
        </p:nvSpPr>
        <p:spPr>
          <a:xfrm>
            <a:off x="9914747" y="7222186"/>
            <a:ext cx="5631316" cy="0"/>
          </a:xfrm>
          <a:prstGeom prst="line">
            <a:avLst/>
          </a:prstGeom>
          <a:ln w="142875" cap="rnd">
            <a:solidFill>
              <a:srgbClr val="9179FA"/>
            </a:solidFill>
            <a:prstDash val="solid"/>
            <a:headEnd type="none" w="sm" len="sm"/>
            <a:tailEnd type="none" w="sm" len="sm"/>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flipH="1">
            <a:off x="2100730" y="-4846650"/>
            <a:ext cx="13506576" cy="16009950"/>
          </a:xfrm>
          <a:custGeom>
            <a:avLst/>
            <a:gdLst/>
            <a:ahLst/>
            <a:cxnLst/>
            <a:rect l="l" t="t" r="r" b="b"/>
            <a:pathLst>
              <a:path w="13506576" h="16009950">
                <a:moveTo>
                  <a:pt x="13506576" y="0"/>
                </a:moveTo>
                <a:lnTo>
                  <a:pt x="0" y="0"/>
                </a:lnTo>
                <a:lnTo>
                  <a:pt x="0" y="16009950"/>
                </a:lnTo>
                <a:lnTo>
                  <a:pt x="13506576" y="16009950"/>
                </a:lnTo>
                <a:lnTo>
                  <a:pt x="13506576" y="0"/>
                </a:lnTo>
                <a:close/>
              </a:path>
            </a:pathLst>
          </a:custGeom>
          <a:blipFill>
            <a:blip r:embed="rId2">
              <a:alphaModFix amt="49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4563621" y="0"/>
            <a:ext cx="15469173" cy="10287000"/>
          </a:xfrm>
          <a:custGeom>
            <a:avLst/>
            <a:gdLst/>
            <a:ahLst/>
            <a:cxnLst/>
            <a:rect l="l" t="t" r="r" b="b"/>
            <a:pathLst>
              <a:path w="15469173" h="10287000">
                <a:moveTo>
                  <a:pt x="0" y="0"/>
                </a:moveTo>
                <a:lnTo>
                  <a:pt x="15469173" y="0"/>
                </a:lnTo>
                <a:lnTo>
                  <a:pt x="15469173" y="10287000"/>
                </a:lnTo>
                <a:lnTo>
                  <a:pt x="0" y="10287000"/>
                </a:lnTo>
                <a:lnTo>
                  <a:pt x="0" y="0"/>
                </a:lnTo>
                <a:close/>
              </a:path>
            </a:pathLst>
          </a:custGeom>
          <a:blipFill>
            <a:blip r:embed="rId4"/>
            <a:stretch>
              <a:fillRect/>
            </a:stretch>
          </a:blipFill>
        </p:spPr>
      </p:sp>
      <p:grpSp>
        <p:nvGrpSpPr>
          <p:cNvPr id="4" name="Group 4"/>
          <p:cNvGrpSpPr/>
          <p:nvPr/>
        </p:nvGrpSpPr>
        <p:grpSpPr>
          <a:xfrm>
            <a:off x="1661433" y="1857646"/>
            <a:ext cx="11248423" cy="5761173"/>
            <a:chOff x="0" y="0"/>
            <a:chExt cx="14997897" cy="7681565"/>
          </a:xfrm>
        </p:grpSpPr>
        <p:sp>
          <p:nvSpPr>
            <p:cNvPr id="5" name="TextBox 5"/>
            <p:cNvSpPr txBox="1"/>
            <p:nvPr/>
          </p:nvSpPr>
          <p:spPr>
            <a:xfrm>
              <a:off x="0" y="0"/>
              <a:ext cx="14997897" cy="3454400"/>
            </a:xfrm>
            <a:prstGeom prst="rect">
              <a:avLst/>
            </a:prstGeom>
          </p:spPr>
          <p:txBody>
            <a:bodyPr lIns="0" tIns="0" rIns="0" bIns="0" rtlCol="0" anchor="t">
              <a:spAutoFit/>
            </a:bodyPr>
            <a:lstStyle/>
            <a:p>
              <a:pPr marL="0" lvl="0" indent="0" algn="l">
                <a:lnSpc>
                  <a:spcPts val="10200"/>
                </a:lnSpc>
                <a:spcBef>
                  <a:spcPct val="0"/>
                </a:spcBef>
              </a:pPr>
              <a:r>
                <a:rPr lang="en-US" sz="8500" u="none">
                  <a:solidFill>
                    <a:srgbClr val="9179FA"/>
                  </a:solidFill>
                  <a:latin typeface="Muli"/>
                </a:rPr>
                <a:t>Định nghĩa hàm tạo sao chép</a:t>
              </a:r>
            </a:p>
          </p:txBody>
        </p:sp>
        <p:sp>
          <p:nvSpPr>
            <p:cNvPr id="6" name="TextBox 6"/>
            <p:cNvSpPr txBox="1"/>
            <p:nvPr/>
          </p:nvSpPr>
          <p:spPr>
            <a:xfrm>
              <a:off x="0" y="4208115"/>
              <a:ext cx="14997897" cy="3473450"/>
            </a:xfrm>
            <a:prstGeom prst="rect">
              <a:avLst/>
            </a:prstGeom>
          </p:spPr>
          <p:txBody>
            <a:bodyPr lIns="0" tIns="0" rIns="0" bIns="0" rtlCol="0" anchor="t">
              <a:spAutoFit/>
            </a:bodyPr>
            <a:lstStyle/>
            <a:p>
              <a:pPr>
                <a:lnSpc>
                  <a:spcPts val="5250"/>
                </a:lnSpc>
              </a:pPr>
              <a:r>
                <a:rPr lang="en-US" sz="3500">
                  <a:solidFill>
                    <a:srgbClr val="FFFFFF"/>
                  </a:solidFill>
                  <a:latin typeface="Muli Extra-Light"/>
                </a:rPr>
                <a:t>Hàm tạo sao chép (Copy Constructor) trong C++ là một hàm xây dựng được sử dụng để khai báo và khởi tạo một đối tượng bằng việc khởi tạo nó với một đối tượng đã được tạo trước của cùng lớp đó.</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506307" y="-6351348"/>
            <a:ext cx="19300614" cy="9966135"/>
          </a:xfrm>
          <a:custGeom>
            <a:avLst/>
            <a:gdLst/>
            <a:ahLst/>
            <a:cxnLst/>
            <a:rect l="l" t="t" r="r" b="b"/>
            <a:pathLst>
              <a:path w="19300614" h="9966135">
                <a:moveTo>
                  <a:pt x="0" y="0"/>
                </a:moveTo>
                <a:lnTo>
                  <a:pt x="19300614" y="0"/>
                </a:lnTo>
                <a:lnTo>
                  <a:pt x="19300614" y="9966135"/>
                </a:lnTo>
                <a:lnTo>
                  <a:pt x="0" y="99661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flipV="1">
            <a:off x="-506307" y="6672213"/>
            <a:ext cx="19300614" cy="9966135"/>
          </a:xfrm>
          <a:custGeom>
            <a:avLst/>
            <a:gdLst/>
            <a:ahLst/>
            <a:cxnLst/>
            <a:rect l="l" t="t" r="r" b="b"/>
            <a:pathLst>
              <a:path w="19300614" h="9966135">
                <a:moveTo>
                  <a:pt x="0" y="9966135"/>
                </a:moveTo>
                <a:lnTo>
                  <a:pt x="19300614" y="9966135"/>
                </a:lnTo>
                <a:lnTo>
                  <a:pt x="19300614" y="0"/>
                </a:lnTo>
                <a:lnTo>
                  <a:pt x="0" y="0"/>
                </a:lnTo>
                <a:lnTo>
                  <a:pt x="0" y="9966135"/>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9367619" y="1687876"/>
            <a:ext cx="8920381" cy="4984337"/>
          </a:xfrm>
          <a:custGeom>
            <a:avLst/>
            <a:gdLst/>
            <a:ahLst/>
            <a:cxnLst/>
            <a:rect l="l" t="t" r="r" b="b"/>
            <a:pathLst>
              <a:path w="8920381" h="4984337">
                <a:moveTo>
                  <a:pt x="0" y="0"/>
                </a:moveTo>
                <a:lnTo>
                  <a:pt x="8920381" y="0"/>
                </a:lnTo>
                <a:lnTo>
                  <a:pt x="8920381" y="4984337"/>
                </a:lnTo>
                <a:lnTo>
                  <a:pt x="0" y="4984337"/>
                </a:lnTo>
                <a:lnTo>
                  <a:pt x="0" y="0"/>
                </a:lnTo>
                <a:close/>
              </a:path>
            </a:pathLst>
          </a:custGeom>
          <a:blipFill>
            <a:blip r:embed="rId4"/>
            <a:stretch>
              <a:fillRect/>
            </a:stretch>
          </a:blipFill>
        </p:spPr>
      </p:sp>
      <p:sp>
        <p:nvSpPr>
          <p:cNvPr id="5" name="TextBox 5"/>
          <p:cNvSpPr txBox="1"/>
          <p:nvPr/>
        </p:nvSpPr>
        <p:spPr>
          <a:xfrm>
            <a:off x="-3762994" y="1687876"/>
            <a:ext cx="12051792" cy="1123950"/>
          </a:xfrm>
          <a:prstGeom prst="rect">
            <a:avLst/>
          </a:prstGeom>
        </p:spPr>
        <p:txBody>
          <a:bodyPr lIns="0" tIns="0" rIns="0" bIns="0" rtlCol="0" anchor="t">
            <a:spAutoFit/>
          </a:bodyPr>
          <a:lstStyle/>
          <a:p>
            <a:pPr algn="ctr">
              <a:lnSpc>
                <a:spcPts val="8879"/>
              </a:lnSpc>
            </a:pPr>
            <a:r>
              <a:rPr lang="en-US" sz="7399">
                <a:solidFill>
                  <a:srgbClr val="FFFFFF"/>
                </a:solidFill>
                <a:latin typeface="Muli Extra-Light"/>
              </a:rPr>
              <a:t>Ví dụ:</a:t>
            </a:r>
          </a:p>
        </p:txBody>
      </p:sp>
      <p:sp>
        <p:nvSpPr>
          <p:cNvPr id="6" name="TextBox 6"/>
          <p:cNvSpPr txBox="1"/>
          <p:nvPr/>
        </p:nvSpPr>
        <p:spPr>
          <a:xfrm>
            <a:off x="837986" y="3557637"/>
            <a:ext cx="12051792" cy="4621530"/>
          </a:xfrm>
          <a:prstGeom prst="rect">
            <a:avLst/>
          </a:prstGeom>
        </p:spPr>
        <p:txBody>
          <a:bodyPr lIns="0" tIns="0" rIns="0" bIns="0" rtlCol="0" anchor="t">
            <a:spAutoFit/>
          </a:bodyPr>
          <a:lstStyle/>
          <a:p>
            <a:pPr algn="just">
              <a:lnSpc>
                <a:spcPts val="4620"/>
              </a:lnSpc>
            </a:pPr>
            <a:r>
              <a:rPr lang="en-US" sz="3300" spc="66" dirty="0">
                <a:solidFill>
                  <a:srgbClr val="9976FF"/>
                </a:solidFill>
                <a:latin typeface="Muli"/>
              </a:rPr>
              <a:t>CLASS C {</a:t>
            </a:r>
          </a:p>
          <a:p>
            <a:pPr algn="just">
              <a:lnSpc>
                <a:spcPts val="4620"/>
              </a:lnSpc>
            </a:pPr>
            <a:r>
              <a:rPr lang="en-US" sz="3300" spc="66" dirty="0">
                <a:solidFill>
                  <a:srgbClr val="9976FF"/>
                </a:solidFill>
                <a:latin typeface="Muli"/>
              </a:rPr>
              <a:t>int </a:t>
            </a:r>
            <a:r>
              <a:rPr lang="en-US" sz="3300" spc="66" dirty="0" err="1">
                <a:solidFill>
                  <a:srgbClr val="9976FF"/>
                </a:solidFill>
                <a:latin typeface="Muli"/>
              </a:rPr>
              <a:t>x,y</a:t>
            </a:r>
            <a:r>
              <a:rPr lang="en-US" sz="3300" spc="66" dirty="0">
                <a:solidFill>
                  <a:srgbClr val="9976FF"/>
                </a:solidFill>
                <a:latin typeface="Muli"/>
              </a:rPr>
              <a:t>;</a:t>
            </a:r>
          </a:p>
          <a:p>
            <a:pPr algn="just">
              <a:lnSpc>
                <a:spcPts val="4620"/>
              </a:lnSpc>
            </a:pPr>
            <a:r>
              <a:rPr lang="en-US" sz="3300" spc="66" dirty="0">
                <a:solidFill>
                  <a:srgbClr val="9976FF"/>
                </a:solidFill>
                <a:latin typeface="Muli"/>
              </a:rPr>
              <a:t>int *z; // Thanh phan con </a:t>
            </a:r>
            <a:r>
              <a:rPr lang="en-US" sz="3300" spc="66" dirty="0" err="1">
                <a:solidFill>
                  <a:srgbClr val="9976FF"/>
                </a:solidFill>
                <a:latin typeface="Muli"/>
              </a:rPr>
              <a:t>tro</a:t>
            </a:r>
            <a:endParaRPr lang="en-US" sz="3300" spc="66" dirty="0">
              <a:solidFill>
                <a:srgbClr val="9976FF"/>
              </a:solidFill>
              <a:latin typeface="Muli"/>
            </a:endParaRPr>
          </a:p>
          <a:p>
            <a:pPr algn="just">
              <a:lnSpc>
                <a:spcPts val="4620"/>
              </a:lnSpc>
            </a:pPr>
            <a:r>
              <a:rPr lang="en-US" sz="3300" spc="66" dirty="0">
                <a:solidFill>
                  <a:srgbClr val="9976FF"/>
                </a:solidFill>
                <a:latin typeface="Muli"/>
              </a:rPr>
              <a:t>...</a:t>
            </a:r>
          </a:p>
          <a:p>
            <a:pPr algn="just">
              <a:lnSpc>
                <a:spcPts val="4620"/>
              </a:lnSpc>
            </a:pPr>
            <a:r>
              <a:rPr lang="en-US" sz="3300" spc="66" dirty="0">
                <a:solidFill>
                  <a:srgbClr val="9976FF"/>
                </a:solidFill>
                <a:latin typeface="Muli"/>
              </a:rPr>
              <a:t>};</a:t>
            </a:r>
          </a:p>
          <a:p>
            <a:pPr algn="just">
              <a:lnSpc>
                <a:spcPts val="4620"/>
              </a:lnSpc>
            </a:pPr>
            <a:r>
              <a:rPr lang="en-US" sz="3300" spc="66" dirty="0">
                <a:solidFill>
                  <a:srgbClr val="9976FF"/>
                </a:solidFill>
                <a:latin typeface="Muli"/>
              </a:rPr>
              <a:t>C b; // </a:t>
            </a:r>
            <a:r>
              <a:rPr lang="en-US" sz="3300" spc="66" dirty="0" err="1">
                <a:solidFill>
                  <a:srgbClr val="9976FF"/>
                </a:solidFill>
                <a:latin typeface="Muli"/>
              </a:rPr>
              <a:t>Tạo</a:t>
            </a:r>
            <a:r>
              <a:rPr lang="en-US" sz="3300" spc="66" dirty="0">
                <a:solidFill>
                  <a:srgbClr val="9976FF"/>
                </a:solidFill>
                <a:latin typeface="Muli"/>
              </a:rPr>
              <a:t> b – </a:t>
            </a:r>
            <a:r>
              <a:rPr lang="en-US" sz="3300" spc="66" dirty="0" err="1">
                <a:solidFill>
                  <a:srgbClr val="9976FF"/>
                </a:solidFill>
                <a:latin typeface="Muli"/>
              </a:rPr>
              <a:t>gọi</a:t>
            </a:r>
            <a:r>
              <a:rPr lang="en-US" sz="3300" spc="66" dirty="0">
                <a:solidFill>
                  <a:srgbClr val="9976FF"/>
                </a:solidFill>
                <a:latin typeface="Muli"/>
              </a:rPr>
              <a:t> </a:t>
            </a:r>
            <a:r>
              <a:rPr lang="en-US" sz="3300" spc="66" dirty="0" err="1">
                <a:solidFill>
                  <a:srgbClr val="9976FF"/>
                </a:solidFill>
                <a:latin typeface="Muli"/>
              </a:rPr>
              <a:t>hàm</a:t>
            </a:r>
            <a:r>
              <a:rPr lang="en-US" sz="3300" spc="66" dirty="0">
                <a:solidFill>
                  <a:srgbClr val="9976FF"/>
                </a:solidFill>
                <a:latin typeface="Muli"/>
              </a:rPr>
              <a:t> </a:t>
            </a:r>
            <a:r>
              <a:rPr lang="en-US" sz="3300" spc="66" dirty="0" err="1">
                <a:solidFill>
                  <a:srgbClr val="9976FF"/>
                </a:solidFill>
                <a:latin typeface="Muli"/>
              </a:rPr>
              <a:t>tạo</a:t>
            </a:r>
            <a:r>
              <a:rPr lang="en-US" sz="3300" spc="66" dirty="0">
                <a:solidFill>
                  <a:srgbClr val="9976FF"/>
                </a:solidFill>
                <a:latin typeface="Muli"/>
              </a:rPr>
              <a:t> </a:t>
            </a:r>
            <a:r>
              <a:rPr lang="en-US" sz="3300" spc="66" dirty="0" err="1">
                <a:solidFill>
                  <a:srgbClr val="9976FF"/>
                </a:solidFill>
                <a:latin typeface="Muli"/>
              </a:rPr>
              <a:t>mặc</a:t>
            </a:r>
            <a:r>
              <a:rPr lang="en-US" sz="3300" spc="66" dirty="0">
                <a:solidFill>
                  <a:srgbClr val="9976FF"/>
                </a:solidFill>
                <a:latin typeface="Muli"/>
              </a:rPr>
              <a:t> </a:t>
            </a:r>
            <a:r>
              <a:rPr lang="en-US" sz="3300" spc="66" dirty="0" err="1">
                <a:solidFill>
                  <a:srgbClr val="9976FF"/>
                </a:solidFill>
                <a:latin typeface="Muli"/>
              </a:rPr>
              <a:t>định</a:t>
            </a:r>
            <a:endParaRPr lang="en-US" sz="3300" spc="66" dirty="0">
              <a:solidFill>
                <a:srgbClr val="9976FF"/>
              </a:solidFill>
              <a:latin typeface="Muli"/>
            </a:endParaRPr>
          </a:p>
          <a:p>
            <a:pPr algn="just">
              <a:lnSpc>
                <a:spcPts val="4620"/>
              </a:lnSpc>
            </a:pPr>
            <a:r>
              <a:rPr lang="en-US" sz="3300" spc="66" dirty="0">
                <a:solidFill>
                  <a:srgbClr val="9976FF"/>
                </a:solidFill>
                <a:latin typeface="Muli"/>
              </a:rPr>
              <a:t>C a(b); // </a:t>
            </a:r>
            <a:r>
              <a:rPr lang="en-US" sz="3300" spc="66" dirty="0" err="1">
                <a:solidFill>
                  <a:srgbClr val="9976FF"/>
                </a:solidFill>
                <a:latin typeface="Muli"/>
              </a:rPr>
              <a:t>Tạo</a:t>
            </a:r>
            <a:r>
              <a:rPr lang="en-US" sz="3300" spc="66" dirty="0">
                <a:solidFill>
                  <a:srgbClr val="9976FF"/>
                </a:solidFill>
                <a:latin typeface="Muli"/>
              </a:rPr>
              <a:t> a </a:t>
            </a:r>
            <a:r>
              <a:rPr lang="en-US" sz="3300" spc="66" dirty="0" err="1">
                <a:solidFill>
                  <a:srgbClr val="9976FF"/>
                </a:solidFill>
                <a:latin typeface="Muli"/>
              </a:rPr>
              <a:t>giống</a:t>
            </a:r>
            <a:r>
              <a:rPr lang="en-US" sz="3300" spc="66" dirty="0">
                <a:solidFill>
                  <a:srgbClr val="9976FF"/>
                </a:solidFill>
                <a:latin typeface="Muli"/>
              </a:rPr>
              <a:t> b – </a:t>
            </a:r>
            <a:r>
              <a:rPr lang="en-US" sz="3300" spc="66" dirty="0" err="1">
                <a:solidFill>
                  <a:srgbClr val="9976FF"/>
                </a:solidFill>
                <a:latin typeface="Muli"/>
              </a:rPr>
              <a:t>gọi</a:t>
            </a:r>
            <a:r>
              <a:rPr lang="en-US" sz="3300" spc="66" dirty="0">
                <a:solidFill>
                  <a:srgbClr val="9976FF"/>
                </a:solidFill>
                <a:latin typeface="Muli"/>
              </a:rPr>
              <a:t> </a:t>
            </a:r>
            <a:r>
              <a:rPr lang="en-US" sz="3300" spc="66" dirty="0" err="1">
                <a:solidFill>
                  <a:srgbClr val="9976FF"/>
                </a:solidFill>
                <a:latin typeface="Muli"/>
              </a:rPr>
              <a:t>hàm</a:t>
            </a:r>
            <a:r>
              <a:rPr lang="en-US" sz="3300" spc="66" dirty="0">
                <a:solidFill>
                  <a:srgbClr val="9976FF"/>
                </a:solidFill>
                <a:latin typeface="Muli"/>
              </a:rPr>
              <a:t> </a:t>
            </a:r>
            <a:r>
              <a:rPr lang="en-US" sz="3300" spc="66" dirty="0" err="1">
                <a:solidFill>
                  <a:srgbClr val="9976FF"/>
                </a:solidFill>
                <a:latin typeface="Muli"/>
              </a:rPr>
              <a:t>tạo</a:t>
            </a:r>
            <a:r>
              <a:rPr lang="en-US" sz="3300" spc="66" dirty="0">
                <a:solidFill>
                  <a:srgbClr val="9976FF"/>
                </a:solidFill>
                <a:latin typeface="Muli"/>
              </a:rPr>
              <a:t> </a:t>
            </a:r>
            <a:r>
              <a:rPr lang="en-US" sz="3300" spc="66" dirty="0" err="1">
                <a:solidFill>
                  <a:srgbClr val="9976FF"/>
                </a:solidFill>
                <a:latin typeface="Muli"/>
              </a:rPr>
              <a:t>sao</a:t>
            </a:r>
            <a:r>
              <a:rPr lang="en-US" sz="3300" spc="66" dirty="0">
                <a:solidFill>
                  <a:srgbClr val="9976FF"/>
                </a:solidFill>
                <a:latin typeface="Muli"/>
              </a:rPr>
              <a:t> </a:t>
            </a:r>
            <a:r>
              <a:rPr lang="en-US" sz="3300" spc="66" dirty="0" err="1">
                <a:solidFill>
                  <a:srgbClr val="9976FF"/>
                </a:solidFill>
                <a:latin typeface="Muli"/>
              </a:rPr>
              <a:t>chép</a:t>
            </a:r>
            <a:r>
              <a:rPr lang="en-US" sz="3300" spc="66" dirty="0">
                <a:solidFill>
                  <a:srgbClr val="9976FF"/>
                </a:solidFill>
                <a:latin typeface="Muli"/>
              </a:rPr>
              <a:t> </a:t>
            </a:r>
            <a:r>
              <a:rPr lang="en-US" sz="3300" spc="66" dirty="0" err="1">
                <a:solidFill>
                  <a:srgbClr val="9976FF"/>
                </a:solidFill>
                <a:latin typeface="Muli"/>
              </a:rPr>
              <a:t>mặc</a:t>
            </a:r>
            <a:r>
              <a:rPr lang="en-US" sz="3300" spc="66" dirty="0">
                <a:solidFill>
                  <a:srgbClr val="9976FF"/>
                </a:solidFill>
                <a:latin typeface="Muli"/>
              </a:rPr>
              <a:t> </a:t>
            </a:r>
            <a:r>
              <a:rPr lang="en-US" sz="3300" spc="66" dirty="0" err="1">
                <a:solidFill>
                  <a:srgbClr val="9976FF"/>
                </a:solidFill>
                <a:latin typeface="Muli"/>
              </a:rPr>
              <a:t>định</a:t>
            </a:r>
            <a:endParaRPr lang="en-US" sz="3300" spc="66" dirty="0">
              <a:solidFill>
                <a:srgbClr val="9976FF"/>
              </a:solidFill>
              <a:latin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flipH="1">
            <a:off x="-4155032" y="-1664506"/>
            <a:ext cx="16461989" cy="12511111"/>
          </a:xfrm>
          <a:custGeom>
            <a:avLst/>
            <a:gdLst/>
            <a:ahLst/>
            <a:cxnLst/>
            <a:rect l="l" t="t" r="r" b="b"/>
            <a:pathLst>
              <a:path w="16461989" h="12511111">
                <a:moveTo>
                  <a:pt x="16461989" y="0"/>
                </a:moveTo>
                <a:lnTo>
                  <a:pt x="0" y="0"/>
                </a:lnTo>
                <a:lnTo>
                  <a:pt x="0" y="12511112"/>
                </a:lnTo>
                <a:lnTo>
                  <a:pt x="16461989" y="12511112"/>
                </a:lnTo>
                <a:lnTo>
                  <a:pt x="16461989" y="0"/>
                </a:lnTo>
                <a:close/>
              </a:path>
            </a:pathLst>
          </a:custGeom>
          <a:blipFill>
            <a:blip r:embed="rId2">
              <a:alphaModFix amt="77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978375" y="3848100"/>
            <a:ext cx="11049810" cy="2590800"/>
          </a:xfrm>
          <a:prstGeom prst="rect">
            <a:avLst/>
          </a:prstGeom>
        </p:spPr>
        <p:txBody>
          <a:bodyPr lIns="0" tIns="0" rIns="0" bIns="0" rtlCol="0" anchor="t">
            <a:spAutoFit/>
          </a:bodyPr>
          <a:lstStyle/>
          <a:p>
            <a:pPr>
              <a:lnSpc>
                <a:spcPts val="10200"/>
              </a:lnSpc>
            </a:pPr>
            <a:r>
              <a:rPr lang="en-US" sz="8500">
                <a:solidFill>
                  <a:srgbClr val="9179FA"/>
                </a:solidFill>
                <a:latin typeface="Muli"/>
              </a:rPr>
              <a:t>Ý nghĩa của</a:t>
            </a:r>
          </a:p>
          <a:p>
            <a:pPr>
              <a:lnSpc>
                <a:spcPts val="10200"/>
              </a:lnSpc>
            </a:pPr>
            <a:r>
              <a:rPr lang="en-US" sz="8500">
                <a:solidFill>
                  <a:srgbClr val="9179FA"/>
                </a:solidFill>
                <a:latin typeface="Muli"/>
              </a:rPr>
              <a:t>hàm tạo sao chép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8248650" y="-3197412"/>
            <a:ext cx="12060782" cy="9166194"/>
          </a:xfrm>
          <a:custGeom>
            <a:avLst/>
            <a:gdLst/>
            <a:ahLst/>
            <a:cxnLst/>
            <a:rect l="l" t="t" r="r" b="b"/>
            <a:pathLst>
              <a:path w="12060782" h="9166194">
                <a:moveTo>
                  <a:pt x="12060782" y="0"/>
                </a:moveTo>
                <a:lnTo>
                  <a:pt x="0" y="0"/>
                </a:lnTo>
                <a:lnTo>
                  <a:pt x="0" y="9166194"/>
                </a:lnTo>
                <a:lnTo>
                  <a:pt x="12060782" y="9166194"/>
                </a:lnTo>
                <a:lnTo>
                  <a:pt x="12060782" y="0"/>
                </a:lnTo>
                <a:close/>
              </a:path>
            </a:pathLst>
          </a:custGeom>
          <a:blipFill>
            <a:blip r:embed="rId2">
              <a:alphaModFix amt="55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926432" y="1385685"/>
            <a:ext cx="8332868" cy="6961275"/>
            <a:chOff x="0" y="0"/>
            <a:chExt cx="11110491" cy="9281700"/>
          </a:xfrm>
        </p:grpSpPr>
        <p:sp>
          <p:nvSpPr>
            <p:cNvPr id="4" name="TextBox 4"/>
            <p:cNvSpPr txBox="1"/>
            <p:nvPr/>
          </p:nvSpPr>
          <p:spPr>
            <a:xfrm>
              <a:off x="0" y="-70062"/>
              <a:ext cx="11110491" cy="1599142"/>
            </a:xfrm>
            <a:prstGeom prst="rect">
              <a:avLst/>
            </a:prstGeom>
          </p:spPr>
          <p:txBody>
            <a:bodyPr lIns="0" tIns="0" rIns="0" bIns="0" rtlCol="0" anchor="t">
              <a:spAutoFit/>
            </a:bodyPr>
            <a:lstStyle/>
            <a:p>
              <a:pPr>
                <a:lnSpc>
                  <a:spcPts val="4900"/>
                </a:lnSpc>
              </a:pPr>
              <a:r>
                <a:rPr lang="en-US" sz="3500">
                  <a:solidFill>
                    <a:srgbClr val="000000"/>
                  </a:solidFill>
                  <a:latin typeface="Muli"/>
                </a:rPr>
                <a:t>Truyền đối tượng vào hàm hoặc phương thức.</a:t>
              </a:r>
            </a:p>
          </p:txBody>
        </p:sp>
        <p:sp>
          <p:nvSpPr>
            <p:cNvPr id="5" name="TextBox 5"/>
            <p:cNvSpPr txBox="1"/>
            <p:nvPr/>
          </p:nvSpPr>
          <p:spPr>
            <a:xfrm>
              <a:off x="0" y="1613616"/>
              <a:ext cx="11110491" cy="720090"/>
            </a:xfrm>
            <a:prstGeom prst="rect">
              <a:avLst/>
            </a:prstGeom>
          </p:spPr>
          <p:txBody>
            <a:bodyPr lIns="0" tIns="0" rIns="0" bIns="0" rtlCol="0" anchor="t">
              <a:spAutoFit/>
            </a:bodyPr>
            <a:lstStyle/>
            <a:p>
              <a:pPr>
                <a:lnSpc>
                  <a:spcPts val="4620"/>
                </a:lnSpc>
              </a:pPr>
              <a:endParaRPr/>
            </a:p>
          </p:txBody>
        </p:sp>
        <p:sp>
          <p:nvSpPr>
            <p:cNvPr id="6" name="TextBox 6"/>
            <p:cNvSpPr txBox="1"/>
            <p:nvPr/>
          </p:nvSpPr>
          <p:spPr>
            <a:xfrm>
              <a:off x="0" y="3272490"/>
              <a:ext cx="11110491" cy="1599142"/>
            </a:xfrm>
            <a:prstGeom prst="rect">
              <a:avLst/>
            </a:prstGeom>
          </p:spPr>
          <p:txBody>
            <a:bodyPr lIns="0" tIns="0" rIns="0" bIns="0" rtlCol="0" anchor="t">
              <a:spAutoFit/>
            </a:bodyPr>
            <a:lstStyle/>
            <a:p>
              <a:pPr>
                <a:lnSpc>
                  <a:spcPts val="4900"/>
                </a:lnSpc>
              </a:pPr>
              <a:r>
                <a:rPr lang="en-US" sz="3500">
                  <a:solidFill>
                    <a:srgbClr val="000000"/>
                  </a:solidFill>
                  <a:latin typeface="Muli"/>
                </a:rPr>
                <a:t>Khởi tạo một đối tượng mới từ một đối tượng hiện có.</a:t>
              </a:r>
            </a:p>
          </p:txBody>
        </p:sp>
        <p:sp>
          <p:nvSpPr>
            <p:cNvPr id="7" name="TextBox 7"/>
            <p:cNvSpPr txBox="1"/>
            <p:nvPr/>
          </p:nvSpPr>
          <p:spPr>
            <a:xfrm>
              <a:off x="0" y="5224138"/>
              <a:ext cx="11110491" cy="462280"/>
            </a:xfrm>
            <a:prstGeom prst="rect">
              <a:avLst/>
            </a:prstGeom>
          </p:spPr>
          <p:txBody>
            <a:bodyPr lIns="0" tIns="0" rIns="0" bIns="0" rtlCol="0" anchor="t">
              <a:spAutoFit/>
            </a:bodyPr>
            <a:lstStyle/>
            <a:p>
              <a:pPr>
                <a:lnSpc>
                  <a:spcPts val="2940"/>
                </a:lnSpc>
              </a:pPr>
              <a:endParaRPr/>
            </a:p>
          </p:txBody>
        </p:sp>
        <p:sp>
          <p:nvSpPr>
            <p:cNvPr id="8" name="TextBox 8"/>
            <p:cNvSpPr txBox="1"/>
            <p:nvPr/>
          </p:nvSpPr>
          <p:spPr>
            <a:xfrm>
              <a:off x="0" y="6874123"/>
              <a:ext cx="11110491" cy="1599142"/>
            </a:xfrm>
            <a:prstGeom prst="rect">
              <a:avLst/>
            </a:prstGeom>
          </p:spPr>
          <p:txBody>
            <a:bodyPr lIns="0" tIns="0" rIns="0" bIns="0" rtlCol="0" anchor="t">
              <a:spAutoFit/>
            </a:bodyPr>
            <a:lstStyle/>
            <a:p>
              <a:pPr>
                <a:lnSpc>
                  <a:spcPts val="4900"/>
                </a:lnSpc>
              </a:pPr>
              <a:r>
                <a:rPr lang="en-US" sz="3500">
                  <a:solidFill>
                    <a:srgbClr val="000000"/>
                  </a:solidFill>
                  <a:latin typeface="Muli"/>
                </a:rPr>
                <a:t>Tránh lỗi tham chiếu đến đối tượng đã bị hủy.</a:t>
              </a:r>
            </a:p>
          </p:txBody>
        </p:sp>
        <p:sp>
          <p:nvSpPr>
            <p:cNvPr id="9" name="TextBox 9"/>
            <p:cNvSpPr txBox="1"/>
            <p:nvPr/>
          </p:nvSpPr>
          <p:spPr>
            <a:xfrm>
              <a:off x="0" y="8824500"/>
              <a:ext cx="11110491" cy="462280"/>
            </a:xfrm>
            <a:prstGeom prst="rect">
              <a:avLst/>
            </a:prstGeom>
          </p:spPr>
          <p:txBody>
            <a:bodyPr lIns="0" tIns="0" rIns="0" bIns="0" rtlCol="0" anchor="t">
              <a:spAutoFit/>
            </a:bodyPr>
            <a:lstStyle/>
            <a:p>
              <a:pPr>
                <a:lnSpc>
                  <a:spcPts val="2940"/>
                </a:lnSpc>
              </a:pPr>
              <a:endParaRPr/>
            </a:p>
          </p:txBody>
        </p:sp>
      </p:grpSp>
      <p:sp>
        <p:nvSpPr>
          <p:cNvPr id="10" name="TextBox 10"/>
          <p:cNvSpPr txBox="1"/>
          <p:nvPr/>
        </p:nvSpPr>
        <p:spPr>
          <a:xfrm>
            <a:off x="1028700" y="828472"/>
            <a:ext cx="5636844" cy="3400425"/>
          </a:xfrm>
          <a:prstGeom prst="rect">
            <a:avLst/>
          </a:prstGeom>
        </p:spPr>
        <p:txBody>
          <a:bodyPr lIns="0" tIns="0" rIns="0" bIns="0" rtlCol="0" anchor="t">
            <a:spAutoFit/>
          </a:bodyPr>
          <a:lstStyle/>
          <a:p>
            <a:pPr>
              <a:lnSpc>
                <a:spcPts val="8999"/>
              </a:lnSpc>
            </a:pPr>
            <a:r>
              <a:rPr lang="en-US" sz="7499" dirty="0">
                <a:solidFill>
                  <a:srgbClr val="9179FA"/>
                </a:solidFill>
                <a:latin typeface="Muli"/>
              </a:rPr>
              <a:t>Ý </a:t>
            </a:r>
            <a:r>
              <a:rPr lang="en-US" sz="7499" dirty="0" err="1">
                <a:solidFill>
                  <a:srgbClr val="9179FA"/>
                </a:solidFill>
                <a:latin typeface="Muli"/>
              </a:rPr>
              <a:t>nghĩa</a:t>
            </a:r>
            <a:r>
              <a:rPr lang="en-US" sz="7499" dirty="0">
                <a:solidFill>
                  <a:srgbClr val="9179FA"/>
                </a:solidFill>
                <a:latin typeface="Muli"/>
              </a:rPr>
              <a:t> </a:t>
            </a:r>
            <a:r>
              <a:rPr lang="en-US" sz="7499" dirty="0" err="1">
                <a:solidFill>
                  <a:srgbClr val="9179FA"/>
                </a:solidFill>
                <a:latin typeface="Muli"/>
              </a:rPr>
              <a:t>của</a:t>
            </a:r>
            <a:r>
              <a:rPr lang="en-US" sz="7499" dirty="0">
                <a:solidFill>
                  <a:srgbClr val="9179FA"/>
                </a:solidFill>
                <a:latin typeface="Muli"/>
              </a:rPr>
              <a:t> </a:t>
            </a:r>
            <a:r>
              <a:rPr lang="en-US" sz="7499" dirty="0" err="1">
                <a:solidFill>
                  <a:srgbClr val="9179FA"/>
                </a:solidFill>
                <a:latin typeface="Muli"/>
              </a:rPr>
              <a:t>hàm</a:t>
            </a:r>
            <a:r>
              <a:rPr lang="en-US" sz="7499" dirty="0">
                <a:solidFill>
                  <a:srgbClr val="9179FA"/>
                </a:solidFill>
                <a:latin typeface="Muli"/>
              </a:rPr>
              <a:t> </a:t>
            </a:r>
            <a:r>
              <a:rPr lang="en-US" sz="7499" dirty="0" err="1">
                <a:solidFill>
                  <a:srgbClr val="9179FA"/>
                </a:solidFill>
                <a:latin typeface="Muli"/>
              </a:rPr>
              <a:t>tạo</a:t>
            </a:r>
            <a:r>
              <a:rPr lang="en-US" sz="7499" dirty="0">
                <a:solidFill>
                  <a:srgbClr val="9179FA"/>
                </a:solidFill>
                <a:latin typeface="Muli"/>
              </a:rPr>
              <a:t> </a:t>
            </a:r>
            <a:r>
              <a:rPr lang="en-US" sz="7499" dirty="0" err="1">
                <a:solidFill>
                  <a:srgbClr val="9179FA"/>
                </a:solidFill>
                <a:latin typeface="Muli"/>
              </a:rPr>
              <a:t>sao</a:t>
            </a:r>
            <a:r>
              <a:rPr lang="en-US" sz="7499" dirty="0">
                <a:solidFill>
                  <a:srgbClr val="9179FA"/>
                </a:solidFill>
                <a:latin typeface="Muli"/>
              </a:rPr>
              <a:t> </a:t>
            </a:r>
            <a:r>
              <a:rPr lang="en-US" sz="7499" dirty="0" err="1">
                <a:solidFill>
                  <a:srgbClr val="9179FA"/>
                </a:solidFill>
                <a:latin typeface="Muli"/>
              </a:rPr>
              <a:t>chép</a:t>
            </a:r>
            <a:endParaRPr lang="en-US" sz="7499" dirty="0">
              <a:solidFill>
                <a:srgbClr val="9179FA"/>
              </a:solidFill>
              <a:latin typeface="Muli"/>
            </a:endParaRPr>
          </a:p>
        </p:txBody>
      </p:sp>
      <p:sp>
        <p:nvSpPr>
          <p:cNvPr id="11" name="TextBox 11"/>
          <p:cNvSpPr txBox="1"/>
          <p:nvPr/>
        </p:nvSpPr>
        <p:spPr>
          <a:xfrm>
            <a:off x="1028700" y="4799647"/>
            <a:ext cx="6018272" cy="3692525"/>
          </a:xfrm>
          <a:prstGeom prst="rect">
            <a:avLst/>
          </a:prstGeom>
        </p:spPr>
        <p:txBody>
          <a:bodyPr lIns="0" tIns="0" rIns="0" bIns="0" rtlCol="0" anchor="t">
            <a:spAutoFit/>
          </a:bodyPr>
          <a:lstStyle/>
          <a:p>
            <a:pPr>
              <a:lnSpc>
                <a:spcPts val="4900"/>
              </a:lnSpc>
            </a:pPr>
            <a:r>
              <a:rPr lang="en-US" sz="3500">
                <a:solidFill>
                  <a:srgbClr val="000000"/>
                </a:solidFill>
                <a:latin typeface="Muli"/>
              </a:rPr>
              <a:t>Hàm tạo sao chép thường được sử dụng khi sao chép một đối tượng để sử dụng nó trong một ngữ cảnh khác mà không ảnh hưởng đến đối tượng gốc.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68674" y="1028700"/>
            <a:ext cx="13150653" cy="1696917"/>
            <a:chOff x="0" y="0"/>
            <a:chExt cx="17534204" cy="2262557"/>
          </a:xfrm>
        </p:grpSpPr>
        <p:sp>
          <p:nvSpPr>
            <p:cNvPr id="3" name="TextBox 3"/>
            <p:cNvSpPr txBox="1"/>
            <p:nvPr/>
          </p:nvSpPr>
          <p:spPr>
            <a:xfrm>
              <a:off x="0" y="0"/>
              <a:ext cx="17534204" cy="1320800"/>
            </a:xfrm>
            <a:prstGeom prst="rect">
              <a:avLst/>
            </a:prstGeom>
          </p:spPr>
          <p:txBody>
            <a:bodyPr lIns="0" tIns="0" rIns="0" bIns="0" rtlCol="0" anchor="t">
              <a:spAutoFit/>
            </a:bodyPr>
            <a:lstStyle/>
            <a:p>
              <a:pPr algn="ctr">
                <a:lnSpc>
                  <a:spcPts val="7800"/>
                </a:lnSpc>
              </a:pPr>
              <a:r>
                <a:rPr lang="en-US" sz="6500">
                  <a:solidFill>
                    <a:srgbClr val="9179FA"/>
                  </a:solidFill>
                  <a:latin typeface="Muli"/>
                </a:rPr>
                <a:t>Cách xây dựng hàm tạo sao chép</a:t>
              </a:r>
            </a:p>
          </p:txBody>
        </p:sp>
        <p:sp>
          <p:nvSpPr>
            <p:cNvPr id="4" name="TextBox 4"/>
            <p:cNvSpPr txBox="1"/>
            <p:nvPr/>
          </p:nvSpPr>
          <p:spPr>
            <a:xfrm>
              <a:off x="0" y="1597077"/>
              <a:ext cx="17534204" cy="665480"/>
            </a:xfrm>
            <a:prstGeom prst="rect">
              <a:avLst/>
            </a:prstGeom>
          </p:spPr>
          <p:txBody>
            <a:bodyPr lIns="0" tIns="0" rIns="0" bIns="0" rtlCol="0" anchor="t">
              <a:spAutoFit/>
            </a:bodyPr>
            <a:lstStyle/>
            <a:p>
              <a:pPr algn="ctr">
                <a:lnSpc>
                  <a:spcPts val="4350"/>
                </a:lnSpc>
              </a:pPr>
              <a:endParaRPr/>
            </a:p>
          </p:txBody>
        </p:sp>
      </p:grpSp>
      <p:grpSp>
        <p:nvGrpSpPr>
          <p:cNvPr id="5" name="Group 5"/>
          <p:cNvGrpSpPr/>
          <p:nvPr/>
        </p:nvGrpSpPr>
        <p:grpSpPr>
          <a:xfrm>
            <a:off x="1028700" y="2991710"/>
            <a:ext cx="4310914" cy="5568264"/>
            <a:chOff x="0" y="0"/>
            <a:chExt cx="5747885" cy="7424352"/>
          </a:xfrm>
        </p:grpSpPr>
        <p:sp>
          <p:nvSpPr>
            <p:cNvPr id="6" name="TextBox 6"/>
            <p:cNvSpPr txBox="1"/>
            <p:nvPr/>
          </p:nvSpPr>
          <p:spPr>
            <a:xfrm>
              <a:off x="0" y="-66675"/>
              <a:ext cx="5747885" cy="1599142"/>
            </a:xfrm>
            <a:prstGeom prst="rect">
              <a:avLst/>
            </a:prstGeom>
          </p:spPr>
          <p:txBody>
            <a:bodyPr lIns="0" tIns="0" rIns="0" bIns="0" rtlCol="0" anchor="t">
              <a:spAutoFit/>
            </a:bodyPr>
            <a:lstStyle/>
            <a:p>
              <a:pPr algn="ctr">
                <a:lnSpc>
                  <a:spcPts val="4900"/>
                </a:lnSpc>
              </a:pPr>
              <a:r>
                <a:rPr lang="en-US" sz="3500">
                  <a:solidFill>
                    <a:srgbClr val="000000"/>
                  </a:solidFill>
                  <a:latin typeface="Muli Light"/>
                </a:rPr>
                <a:t>Định nghĩa hàm tạo sao chép trong lớp</a:t>
              </a:r>
            </a:p>
          </p:txBody>
        </p:sp>
        <p:sp>
          <p:nvSpPr>
            <p:cNvPr id="7" name="TextBox 7"/>
            <p:cNvSpPr txBox="1"/>
            <p:nvPr/>
          </p:nvSpPr>
          <p:spPr>
            <a:xfrm>
              <a:off x="0" y="2385628"/>
              <a:ext cx="5747885" cy="4947285"/>
            </a:xfrm>
            <a:prstGeom prst="rect">
              <a:avLst/>
            </a:prstGeom>
          </p:spPr>
          <p:txBody>
            <a:bodyPr lIns="0" tIns="0" rIns="0" bIns="0" rtlCol="0" anchor="t">
              <a:spAutoFit/>
            </a:bodyPr>
            <a:lstStyle/>
            <a:p>
              <a:pPr algn="ctr">
                <a:lnSpc>
                  <a:spcPts val="4950"/>
                </a:lnSpc>
              </a:pPr>
              <a:r>
                <a:rPr lang="en-US" sz="3300">
                  <a:solidFill>
                    <a:srgbClr val="000000"/>
                  </a:solidFill>
                  <a:latin typeface="Muli"/>
                </a:rPr>
                <a:t>Định nghĩa một hàm tạo mới có cùng tên nhưng với một tham số là một tham chiếu đến đối tượng của cùng loại.</a:t>
              </a:r>
            </a:p>
          </p:txBody>
        </p:sp>
        <p:sp>
          <p:nvSpPr>
            <p:cNvPr id="8" name="AutoShape 8"/>
            <p:cNvSpPr/>
            <p:nvPr/>
          </p:nvSpPr>
          <p:spPr>
            <a:xfrm>
              <a:off x="0" y="2046625"/>
              <a:ext cx="5747885" cy="0"/>
            </a:xfrm>
            <a:prstGeom prst="line">
              <a:avLst/>
            </a:prstGeom>
            <a:ln w="12700" cap="rnd">
              <a:solidFill>
                <a:srgbClr val="9179FA"/>
              </a:solidFill>
              <a:prstDash val="solid"/>
              <a:headEnd type="none" w="sm" len="sm"/>
              <a:tailEnd type="none" w="sm" len="sm"/>
            </a:ln>
          </p:spPr>
        </p:sp>
      </p:grpSp>
      <p:grpSp>
        <p:nvGrpSpPr>
          <p:cNvPr id="9" name="Group 9"/>
          <p:cNvGrpSpPr/>
          <p:nvPr/>
        </p:nvGrpSpPr>
        <p:grpSpPr>
          <a:xfrm>
            <a:off x="6678633" y="2991710"/>
            <a:ext cx="4310914" cy="4295427"/>
            <a:chOff x="0" y="0"/>
            <a:chExt cx="5747885" cy="5727236"/>
          </a:xfrm>
        </p:grpSpPr>
        <p:sp>
          <p:nvSpPr>
            <p:cNvPr id="10" name="TextBox 10"/>
            <p:cNvSpPr txBox="1"/>
            <p:nvPr/>
          </p:nvSpPr>
          <p:spPr>
            <a:xfrm>
              <a:off x="0" y="-66675"/>
              <a:ext cx="5747885" cy="1599142"/>
            </a:xfrm>
            <a:prstGeom prst="rect">
              <a:avLst/>
            </a:prstGeom>
          </p:spPr>
          <p:txBody>
            <a:bodyPr lIns="0" tIns="0" rIns="0" bIns="0" rtlCol="0" anchor="t">
              <a:spAutoFit/>
            </a:bodyPr>
            <a:lstStyle/>
            <a:p>
              <a:pPr algn="ctr">
                <a:lnSpc>
                  <a:spcPts val="4900"/>
                </a:lnSpc>
              </a:pPr>
              <a:r>
                <a:rPr lang="en-US" sz="3500">
                  <a:solidFill>
                    <a:srgbClr val="000000"/>
                  </a:solidFill>
                  <a:latin typeface="Muli Light"/>
                </a:rPr>
                <a:t>Xây dựng logic sao chép</a:t>
              </a:r>
            </a:p>
          </p:txBody>
        </p:sp>
        <p:sp>
          <p:nvSpPr>
            <p:cNvPr id="11" name="TextBox 11"/>
            <p:cNvSpPr txBox="1"/>
            <p:nvPr/>
          </p:nvSpPr>
          <p:spPr>
            <a:xfrm>
              <a:off x="0" y="2273471"/>
              <a:ext cx="5747885" cy="3270885"/>
            </a:xfrm>
            <a:prstGeom prst="rect">
              <a:avLst/>
            </a:prstGeom>
          </p:spPr>
          <p:txBody>
            <a:bodyPr lIns="0" tIns="0" rIns="0" bIns="0" rtlCol="0" anchor="t">
              <a:spAutoFit/>
            </a:bodyPr>
            <a:lstStyle/>
            <a:p>
              <a:pPr algn="ctr">
                <a:lnSpc>
                  <a:spcPts val="4950"/>
                </a:lnSpc>
              </a:pPr>
              <a:r>
                <a:rPr lang="en-US" sz="3300">
                  <a:solidFill>
                    <a:srgbClr val="000000"/>
                  </a:solidFill>
                  <a:latin typeface="Muli"/>
                </a:rPr>
                <a:t>Thực hiện các bước để sao chép dữ liệu từ đối tượng gốc sang đối tượng mới.</a:t>
              </a:r>
            </a:p>
          </p:txBody>
        </p:sp>
        <p:sp>
          <p:nvSpPr>
            <p:cNvPr id="12" name="AutoShape 12"/>
            <p:cNvSpPr/>
            <p:nvPr/>
          </p:nvSpPr>
          <p:spPr>
            <a:xfrm>
              <a:off x="0" y="2017019"/>
              <a:ext cx="5747885" cy="0"/>
            </a:xfrm>
            <a:prstGeom prst="line">
              <a:avLst/>
            </a:prstGeom>
            <a:ln w="12700" cap="rnd">
              <a:solidFill>
                <a:srgbClr val="9179FA"/>
              </a:solidFill>
              <a:prstDash val="solid"/>
              <a:headEnd type="none" w="sm" len="sm"/>
              <a:tailEnd type="none" w="sm" len="sm"/>
            </a:ln>
          </p:spPr>
        </p:sp>
      </p:grpSp>
      <p:grpSp>
        <p:nvGrpSpPr>
          <p:cNvPr id="13" name="Group 13"/>
          <p:cNvGrpSpPr/>
          <p:nvPr/>
        </p:nvGrpSpPr>
        <p:grpSpPr>
          <a:xfrm>
            <a:off x="12948386" y="2991710"/>
            <a:ext cx="4310914" cy="5573757"/>
            <a:chOff x="0" y="0"/>
            <a:chExt cx="5747885" cy="7431676"/>
          </a:xfrm>
        </p:grpSpPr>
        <p:sp>
          <p:nvSpPr>
            <p:cNvPr id="14" name="TextBox 14"/>
            <p:cNvSpPr txBox="1"/>
            <p:nvPr/>
          </p:nvSpPr>
          <p:spPr>
            <a:xfrm>
              <a:off x="0" y="-66675"/>
              <a:ext cx="5747885" cy="1599142"/>
            </a:xfrm>
            <a:prstGeom prst="rect">
              <a:avLst/>
            </a:prstGeom>
          </p:spPr>
          <p:txBody>
            <a:bodyPr lIns="0" tIns="0" rIns="0" bIns="0" rtlCol="0" anchor="t">
              <a:spAutoFit/>
            </a:bodyPr>
            <a:lstStyle/>
            <a:p>
              <a:pPr algn="ctr">
                <a:lnSpc>
                  <a:spcPts val="4900"/>
                </a:lnSpc>
              </a:pPr>
              <a:r>
                <a:rPr lang="en-US" sz="3500">
                  <a:solidFill>
                    <a:srgbClr val="000000"/>
                  </a:solidFill>
                  <a:latin typeface="Muli Light"/>
                </a:rPr>
                <a:t>Sử dụng hàm tạo sao chép</a:t>
              </a:r>
            </a:p>
          </p:txBody>
        </p:sp>
        <p:sp>
          <p:nvSpPr>
            <p:cNvPr id="15" name="TextBox 15"/>
            <p:cNvSpPr txBox="1"/>
            <p:nvPr/>
          </p:nvSpPr>
          <p:spPr>
            <a:xfrm>
              <a:off x="0" y="2484391"/>
              <a:ext cx="5747885" cy="4947285"/>
            </a:xfrm>
            <a:prstGeom prst="rect">
              <a:avLst/>
            </a:prstGeom>
          </p:spPr>
          <p:txBody>
            <a:bodyPr lIns="0" tIns="0" rIns="0" bIns="0" rtlCol="0" anchor="t">
              <a:spAutoFit/>
            </a:bodyPr>
            <a:lstStyle/>
            <a:p>
              <a:pPr algn="ctr">
                <a:lnSpc>
                  <a:spcPts val="4950"/>
                </a:lnSpc>
              </a:pPr>
              <a:r>
                <a:rPr lang="en-US" sz="3300">
                  <a:solidFill>
                    <a:srgbClr val="000000"/>
                  </a:solidFill>
                  <a:latin typeface="Muli"/>
                </a:rPr>
                <a:t>Khi bạn muốn tạo một bản sao của đối tượng, bạn chỉ cần sử dụng hàm tạo sao chép với đối tượng gốc làm đối số.</a:t>
              </a:r>
            </a:p>
          </p:txBody>
        </p:sp>
        <p:sp>
          <p:nvSpPr>
            <p:cNvPr id="16" name="AutoShape 16"/>
            <p:cNvSpPr/>
            <p:nvPr/>
          </p:nvSpPr>
          <p:spPr>
            <a:xfrm>
              <a:off x="0" y="2126338"/>
              <a:ext cx="5747885" cy="0"/>
            </a:xfrm>
            <a:prstGeom prst="line">
              <a:avLst/>
            </a:prstGeom>
            <a:ln w="12700" cap="rnd">
              <a:solidFill>
                <a:srgbClr val="9179FA"/>
              </a:solidFill>
              <a:prstDash val="solid"/>
              <a:headEnd type="none" w="sm" len="sm"/>
              <a:tailEnd type="none" w="sm" len="sm"/>
            </a:ln>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1809111"/>
            <a:ext cx="16230600" cy="0"/>
          </a:xfrm>
          <a:prstGeom prst="line">
            <a:avLst/>
          </a:prstGeom>
          <a:ln w="142875" cap="rnd">
            <a:solidFill>
              <a:srgbClr val="9179FA"/>
            </a:solidFill>
            <a:prstDash val="solid"/>
            <a:headEnd type="none" w="sm" len="sm"/>
            <a:tailEnd type="none" w="sm" len="sm"/>
          </a:ln>
        </p:spPr>
      </p:sp>
      <p:sp>
        <p:nvSpPr>
          <p:cNvPr id="3" name="Freeform 3"/>
          <p:cNvSpPr/>
          <p:nvPr/>
        </p:nvSpPr>
        <p:spPr>
          <a:xfrm>
            <a:off x="1028700" y="1880549"/>
            <a:ext cx="8582724" cy="7967629"/>
          </a:xfrm>
          <a:custGeom>
            <a:avLst/>
            <a:gdLst/>
            <a:ahLst/>
            <a:cxnLst/>
            <a:rect l="l" t="t" r="r" b="b"/>
            <a:pathLst>
              <a:path w="8582724" h="7967629">
                <a:moveTo>
                  <a:pt x="0" y="0"/>
                </a:moveTo>
                <a:lnTo>
                  <a:pt x="8582724" y="0"/>
                </a:lnTo>
                <a:lnTo>
                  <a:pt x="8582724" y="7967628"/>
                </a:lnTo>
                <a:lnTo>
                  <a:pt x="0" y="7967628"/>
                </a:lnTo>
                <a:lnTo>
                  <a:pt x="0" y="0"/>
                </a:lnTo>
                <a:close/>
              </a:path>
            </a:pathLst>
          </a:custGeom>
          <a:blipFill>
            <a:blip r:embed="rId2"/>
            <a:stretch>
              <a:fillRect/>
            </a:stretch>
          </a:blipFill>
        </p:spPr>
      </p:sp>
      <p:sp>
        <p:nvSpPr>
          <p:cNvPr id="4" name="Freeform 4"/>
          <p:cNvSpPr/>
          <p:nvPr/>
        </p:nvSpPr>
        <p:spPr>
          <a:xfrm>
            <a:off x="9611424" y="1880549"/>
            <a:ext cx="8517120" cy="7967629"/>
          </a:xfrm>
          <a:custGeom>
            <a:avLst/>
            <a:gdLst/>
            <a:ahLst/>
            <a:cxnLst/>
            <a:rect l="l" t="t" r="r" b="b"/>
            <a:pathLst>
              <a:path w="8517120" h="7967629">
                <a:moveTo>
                  <a:pt x="0" y="0"/>
                </a:moveTo>
                <a:lnTo>
                  <a:pt x="8517120" y="0"/>
                </a:lnTo>
                <a:lnTo>
                  <a:pt x="8517120" y="7967628"/>
                </a:lnTo>
                <a:lnTo>
                  <a:pt x="0" y="7967628"/>
                </a:lnTo>
                <a:lnTo>
                  <a:pt x="0" y="0"/>
                </a:lnTo>
                <a:close/>
              </a:path>
            </a:pathLst>
          </a:custGeom>
          <a:blipFill>
            <a:blip r:embed="rId3"/>
            <a:stretch>
              <a:fillRect/>
            </a:stretch>
          </a:blipFill>
        </p:spPr>
      </p:sp>
      <p:sp>
        <p:nvSpPr>
          <p:cNvPr id="5" name="TextBox 5"/>
          <p:cNvSpPr txBox="1"/>
          <p:nvPr/>
        </p:nvSpPr>
        <p:spPr>
          <a:xfrm>
            <a:off x="1028700" y="381453"/>
            <a:ext cx="7469068" cy="875020"/>
          </a:xfrm>
          <a:prstGeom prst="rect">
            <a:avLst/>
          </a:prstGeom>
        </p:spPr>
        <p:txBody>
          <a:bodyPr lIns="0" tIns="0" rIns="0" bIns="0" rtlCol="0" anchor="t">
            <a:spAutoFit/>
          </a:bodyPr>
          <a:lstStyle/>
          <a:p>
            <a:pPr>
              <a:lnSpc>
                <a:spcPts val="7294"/>
              </a:lnSpc>
            </a:pPr>
            <a:r>
              <a:rPr lang="en-US" sz="5210">
                <a:solidFill>
                  <a:srgbClr val="9179FA"/>
                </a:solidFill>
                <a:latin typeface="Muli Light"/>
              </a:rPr>
              <a:t>Ví dụ</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913313">
            <a:off x="5628595" y="-4100810"/>
            <a:ext cx="17155205" cy="13942503"/>
          </a:xfrm>
          <a:custGeom>
            <a:avLst/>
            <a:gdLst/>
            <a:ahLst/>
            <a:cxnLst/>
            <a:rect l="l" t="t" r="r" b="b"/>
            <a:pathLst>
              <a:path w="17155205" h="13942503">
                <a:moveTo>
                  <a:pt x="0" y="0"/>
                </a:moveTo>
                <a:lnTo>
                  <a:pt x="17155205" y="0"/>
                </a:lnTo>
                <a:lnTo>
                  <a:pt x="17155205" y="13942503"/>
                </a:lnTo>
                <a:lnTo>
                  <a:pt x="0" y="1394250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496084" y="5404092"/>
            <a:ext cx="9535200" cy="3288817"/>
            <a:chOff x="0" y="0"/>
            <a:chExt cx="12713600" cy="4385089"/>
          </a:xfrm>
        </p:grpSpPr>
        <p:sp>
          <p:nvSpPr>
            <p:cNvPr id="4" name="TextBox 4"/>
            <p:cNvSpPr txBox="1"/>
            <p:nvPr/>
          </p:nvSpPr>
          <p:spPr>
            <a:xfrm>
              <a:off x="0" y="-17145"/>
              <a:ext cx="12713600" cy="3098165"/>
            </a:xfrm>
            <a:prstGeom prst="rect">
              <a:avLst/>
            </a:prstGeom>
          </p:spPr>
          <p:txBody>
            <a:bodyPr lIns="0" tIns="0" rIns="0" bIns="0" rtlCol="0" anchor="t">
              <a:spAutoFit/>
            </a:bodyPr>
            <a:lstStyle/>
            <a:p>
              <a:pPr>
                <a:lnSpc>
                  <a:spcPts val="9120"/>
                </a:lnSpc>
              </a:pPr>
              <a:r>
                <a:rPr lang="en-US" sz="7600">
                  <a:solidFill>
                    <a:srgbClr val="FFFFFF"/>
                  </a:solidFill>
                  <a:latin typeface="Muli Extra-Light"/>
                </a:rPr>
                <a:t>Bạn có câu hỏi</a:t>
              </a:r>
            </a:p>
            <a:p>
              <a:pPr>
                <a:lnSpc>
                  <a:spcPts val="9120"/>
                </a:lnSpc>
              </a:pPr>
              <a:r>
                <a:rPr lang="en-US" sz="7600">
                  <a:solidFill>
                    <a:srgbClr val="FFFFFF"/>
                  </a:solidFill>
                  <a:latin typeface="Muli Extra-Light"/>
                </a:rPr>
                <a:t>nào không?</a:t>
              </a:r>
            </a:p>
          </p:txBody>
        </p:sp>
        <p:sp>
          <p:nvSpPr>
            <p:cNvPr id="5" name="TextBox 5"/>
            <p:cNvSpPr txBox="1"/>
            <p:nvPr/>
          </p:nvSpPr>
          <p:spPr>
            <a:xfrm>
              <a:off x="0" y="3788824"/>
              <a:ext cx="12713600" cy="535305"/>
            </a:xfrm>
            <a:prstGeom prst="rect">
              <a:avLst/>
            </a:prstGeom>
          </p:spPr>
          <p:txBody>
            <a:bodyPr lIns="0" tIns="0" rIns="0" bIns="0" rtlCol="0" anchor="t">
              <a:spAutoFit/>
            </a:bodyPr>
            <a:lstStyle/>
            <a:p>
              <a:pPr>
                <a:lnSpc>
                  <a:spcPts val="3359"/>
                </a:lnSpc>
              </a:pPr>
              <a:r>
                <a:rPr lang="en-US" sz="2400">
                  <a:solidFill>
                    <a:srgbClr val="FFFFFF"/>
                  </a:solidFill>
                  <a:latin typeface="Muli Light"/>
                </a:rPr>
                <a:t>Hãy gửi cho chúng tôi! Hy vọng bạn đã học được thêm điều mới mẻ.</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669</TotalTime>
  <Words>360</Words>
  <Application>Microsoft Office PowerPoint</Application>
  <PresentationFormat>Custom</PresentationFormat>
  <Paragraphs>38</Paragraphs>
  <Slides>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Muli Bold</vt:lpstr>
      <vt:lpstr>Calibri</vt:lpstr>
      <vt:lpstr>Muli Light</vt:lpstr>
      <vt:lpstr>Muli</vt:lpstr>
      <vt:lpstr>Arial</vt:lpstr>
      <vt:lpstr>Muli Extra-Light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Ý nghĩ của hàm tạo sao chép</dc:title>
  <cp:lastModifiedBy>Administrator</cp:lastModifiedBy>
  <cp:revision>3</cp:revision>
  <dcterms:created xsi:type="dcterms:W3CDTF">2006-08-16T00:00:00Z</dcterms:created>
  <dcterms:modified xsi:type="dcterms:W3CDTF">2024-02-29T16:24:23Z</dcterms:modified>
  <dc:identifier>DAF-ENkun5U</dc:identifier>
</cp:coreProperties>
</file>